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75" r:id="rId1"/>
    <p:sldMasterId id="2147483683" r:id="rId2"/>
    <p:sldMasterId id="2147483691" r:id="rId3"/>
    <p:sldMasterId id="2147483699" r:id="rId4"/>
  </p:sldMasterIdLst>
  <p:notesMasterIdLst>
    <p:notesMasterId r:id="rId39"/>
  </p:notesMasterIdLst>
  <p:handoutMasterIdLst>
    <p:handoutMasterId r:id="rId40"/>
  </p:handoutMasterIdLst>
  <p:sldIdLst>
    <p:sldId id="298" r:id="rId5"/>
    <p:sldId id="299" r:id="rId6"/>
    <p:sldId id="300" r:id="rId7"/>
    <p:sldId id="301" r:id="rId8"/>
    <p:sldId id="265" r:id="rId9"/>
    <p:sldId id="303" r:id="rId10"/>
    <p:sldId id="302" r:id="rId11"/>
    <p:sldId id="258" r:id="rId12"/>
    <p:sldId id="266" r:id="rId13"/>
    <p:sldId id="257" r:id="rId14"/>
    <p:sldId id="272" r:id="rId15"/>
    <p:sldId id="269" r:id="rId16"/>
    <p:sldId id="273" r:id="rId17"/>
    <p:sldId id="304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6" r:id="rId31"/>
    <p:sldId id="286" r:id="rId32"/>
    <p:sldId id="287" r:id="rId33"/>
    <p:sldId id="288" r:id="rId34"/>
    <p:sldId id="289" r:id="rId35"/>
    <p:sldId id="297" r:id="rId36"/>
    <p:sldId id="293" r:id="rId37"/>
    <p:sldId id="295" r:id="rId38"/>
  </p:sldIdLst>
  <p:sldSz cx="9144000" cy="6858000" type="screen4x3"/>
  <p:notesSz cx="7102475" cy="8991600"/>
  <p:embeddedFontLst>
    <p:embeddedFont>
      <p:font typeface="Book Antiqua" panose="02040602050305030304" pitchFamily="18" charset="0"/>
      <p:regular r:id="rId41"/>
      <p:bold r:id="rId42"/>
      <p:italic r:id="rId43"/>
      <p:boldItalic r:id="rId44"/>
    </p:embeddedFont>
    <p:embeddedFont>
      <p:font typeface="MT Extra" panose="05050102010205020202" pitchFamily="18" charset="2"/>
      <p:regular r:id="rId45"/>
    </p:embeddedFont>
    <p:embeddedFont>
      <p:font typeface="Candara" panose="020E0502030303020204" pitchFamily="34" charset="0"/>
      <p:regular r:id="rId46"/>
      <p:bold r:id="rId47"/>
      <p:italic r:id="rId48"/>
      <p:boldItalic r:id="rId49"/>
    </p:embeddedFont>
  </p:embeddedFont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32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049" autoAdjust="0"/>
  </p:normalViewPr>
  <p:slideViewPr>
    <p:cSldViewPr>
      <p:cViewPr varScale="1">
        <p:scale>
          <a:sx n="100" d="100"/>
          <a:sy n="100" d="100"/>
        </p:scale>
        <p:origin x="93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-846" y="-102"/>
      </p:cViewPr>
      <p:guideLst>
        <p:guide orient="horz" pos="2832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623050" y="8602663"/>
            <a:ext cx="406400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>
            <a:spAutoFit/>
          </a:bodyPr>
          <a:lstStyle/>
          <a:p>
            <a:pPr algn="r"/>
            <a:fld id="{C00D712B-F361-4624-9886-33985013F79A}" type="slidenum">
              <a:rPr lang="en-US" altLang="en-US" sz="1400">
                <a:latin typeface="Book Antiqua" panose="02040602050305030304" pitchFamily="18" charset="0"/>
              </a:rPr>
              <a:pPr algn="r"/>
              <a:t>‹#›</a:t>
            </a:fld>
            <a:endParaRPr lang="en-US" altLang="en-US" sz="1400">
              <a:latin typeface="Book Antiqua" panose="02040602050305030304" pitchFamily="18" charset="0"/>
            </a:endParaRP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508000" y="8588375"/>
            <a:ext cx="3616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3376613" algn="r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>
                <a:latin typeface="Book Antiqua" panose="02040602050305030304" pitchFamily="18" charset="0"/>
              </a:rPr>
              <a:t>CEE 453: Laboratory Research in Environmental Engineering</a:t>
            </a:r>
          </a:p>
          <a:p>
            <a:r>
              <a:rPr lang="en-US" altLang="en-US" sz="1000">
                <a:latin typeface="Book Antiqua" panose="02040602050305030304" pitchFamily="18" charset="0"/>
              </a:rPr>
              <a:t>Monroe Weber-Shirk   	 </a:t>
            </a:r>
            <a:fld id="{1E8C6E68-74A9-417E-BE36-2B457076F4E8}" type="datetime4">
              <a:rPr lang="en-US" altLang="en-US" sz="1000">
                <a:latin typeface="Book Antiqua" panose="02040602050305030304" pitchFamily="18" charset="0"/>
              </a:rPr>
              <a:pPr/>
              <a:t>January 22, 2020</a:t>
            </a:fld>
            <a:endParaRPr lang="en-US" altLang="en-US" sz="1000">
              <a:latin typeface="Book Antiqua" panose="0204060205030503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0488"/>
            <a:ext cx="69373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229350" y="90488"/>
            <a:ext cx="8572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46200" y="685800"/>
            <a:ext cx="4470400" cy="3352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25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5672138"/>
            <a:ext cx="2663825" cy="1227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25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16963"/>
            <a:ext cx="6508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>
              <a:defRPr sz="1200">
                <a:latin typeface="Book Antiqua" panose="0204060205030503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25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724650" y="8716963"/>
            <a:ext cx="3619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>
                <a:latin typeface="Book Antiqua" panose="02040602050305030304" pitchFamily="18" charset="0"/>
              </a:defRPr>
            </a:lvl1pPr>
          </a:lstStyle>
          <a:p>
            <a:fld id="{32992E00-09D8-461D-B353-7DA3788C55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CF2E6E-E06C-4796-B513-D7EC7EA2FAB9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go over a few safety procedures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 can introduce the course and explain some of my teaching philosophy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Then perhaps Cynthia and Jillian can guide the students to install and setup atom and hydrogen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1700-070D-400D-933F-BC724AB3E78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000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FE5DD2-0425-4C5C-8030-4EAD4288181A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497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8764E6-280E-403C-921D-A88F74FFC65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784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C5475FB-6139-4956-91FD-70956966C120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286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4C733-0157-4F84-8346-B865E7DA4C2C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657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407B65-EED4-462A-A00A-46DE055DC3C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175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1BE944-C77E-4E54-8E21-C94273FD2B3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22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378AB-C26E-4DC2-AB1D-F33D8267DE9B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594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78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36588-C0B5-40EE-962B-08AF3D5A32F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9241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mention chronic vs. acute exposure</a:t>
            </a:r>
          </a:p>
        </p:txBody>
      </p:sp>
      <p:sp>
        <p:nvSpPr>
          <p:cNvPr id="10243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2572025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321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874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0301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https://chemicalsafety.com/sds1/createlabel.php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992E00-09D8-461D-B353-7DA3788C5515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63810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5783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28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3BBBC-ED30-4BDC-AA67-93E2FE24CAE3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FB8A99-B75D-481E-ACA9-8E8B5EEBE2E3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E60063-A658-4F44-A395-FEC7552C89C1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85117-723D-484F-97E6-F4FCA3020157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77BFFF-1F91-402E-8BDC-611969E52799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625DC2-B0F2-434B-8993-3CBA6ACFAAE7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916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34B4D1-7117-46DE-AE07-73D7BB02A1C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6586538"/>
            <a:ext cx="1276350" cy="277812"/>
          </a:xfrm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80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18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2648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060707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438706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389287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3693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54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2177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122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14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77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9370831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5033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904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pPr>
              <a:defRPr/>
            </a:pPr>
            <a:fld id="{B27F2FB6-1FF3-439F-A5FF-120BC24DA65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0E648E-C3CE-4333-8AF7-2CD164047A7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094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E7237B-D836-4285-BFA8-5AB309CDADC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023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BB78E-A5F8-4730-B849-28A2B445E8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0186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D8A67-7796-44DC-9B8E-0811BED7C34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6965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113A57-D150-4CE0-87BF-20EA9E1D29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00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76E4B2-89FB-4345-98E9-9847347AAC38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97672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1A85F5-4AFF-46BE-9500-E5B31F6B9E03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321857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B3D27A-0C19-44C1-AAF3-3E9DAD5EA5D2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36842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153BF2-1125-4DFE-978B-ACE117369E8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3811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6000" y="475200"/>
            <a:ext cx="72000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 dirty="0"/>
          </a:p>
        </p:txBody>
      </p:sp>
      <p:sp>
        <p:nvSpPr>
          <p:cNvPr id="6" name="Datumsplatzhalter 4"/>
          <p:cNvSpPr>
            <a:spLocks noGrp="1"/>
          </p:cNvSpPr>
          <p:nvPr>
            <p:ph type="dt" sz="half" idx="10"/>
          </p:nvPr>
        </p:nvSpPr>
        <p:spPr>
          <a:xfrm>
            <a:off x="457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 smtClean="0"/>
              <a:t>04.04.2011</a:t>
            </a:r>
            <a:endParaRPr lang="de-CH"/>
          </a:p>
        </p:txBody>
      </p:sp>
      <p:sp>
        <p:nvSpPr>
          <p:cNvPr id="7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633376"/>
            <a:ext cx="2895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endParaRPr lang="de-CH"/>
          </a:p>
        </p:txBody>
      </p:sp>
      <p:sp>
        <p:nvSpPr>
          <p:cNvPr id="8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633376"/>
            <a:ext cx="2133600" cy="180000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70EAF33-5040-440D-A897-F739B1036B31}" type="slidenum">
              <a:rPr lang="de-CH" smtClean="0"/>
              <a:pPr/>
              <a:t>‹#›</a:t>
            </a:fld>
            <a:endParaRPr lang="de-CH"/>
          </a:p>
        </p:txBody>
      </p:sp>
      <p:sp>
        <p:nvSpPr>
          <p:cNvPr id="11" name="Textplatzhalter 12"/>
          <p:cNvSpPr>
            <a:spLocks noGrp="1"/>
          </p:cNvSpPr>
          <p:nvPr>
            <p:ph type="body" sz="quarter" idx="13"/>
          </p:nvPr>
        </p:nvSpPr>
        <p:spPr>
          <a:xfrm>
            <a:off x="216000" y="908720"/>
            <a:ext cx="8229600" cy="432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platzhalter 20"/>
          <p:cNvSpPr>
            <a:spLocks noGrp="1"/>
          </p:cNvSpPr>
          <p:nvPr>
            <p:ph type="body" sz="quarter" idx="14"/>
          </p:nvPr>
        </p:nvSpPr>
        <p:spPr>
          <a:xfrm>
            <a:off x="7596188" y="476250"/>
            <a:ext cx="1296000" cy="431800"/>
          </a:xfrm>
        </p:spPr>
        <p:txBody>
          <a:bodyPr>
            <a:noAutofit/>
          </a:bodyPr>
          <a:lstStyle>
            <a:lvl1pPr marL="0" indent="0" algn="r"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10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5823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3962400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s-HN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 alt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21451BC4-A6AC-428F-9728-FB96D143C9D8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7772400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7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916E7-30B2-4909-839E-B6B72181FD0B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346023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39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 alt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135E3141-AB7D-463C-81B2-851F0BB1157C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7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594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458200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BF8F7396-BEB4-43C3-890E-D039A09002B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40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mian.helbling@cornell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Lab-Report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roews/CEE4530/wiki/Syllabu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cee.cornell.edu/cee453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" y="2047763"/>
            <a:ext cx="9143999" cy="3459692"/>
            <a:chOff x="1" y="2209800"/>
            <a:chExt cx="9143999" cy="3459692"/>
          </a:xfrm>
        </p:grpSpPr>
        <p:pic>
          <p:nvPicPr>
            <p:cNvPr id="317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209800"/>
              <a:ext cx="6705600" cy="2980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5"/>
            <p:cNvSpPr txBox="1">
              <a:spLocks noChangeArrowheads="1"/>
            </p:cNvSpPr>
            <p:nvPr/>
          </p:nvSpPr>
          <p:spPr>
            <a:xfrm>
              <a:off x="1" y="5190067"/>
              <a:ext cx="9143999" cy="479425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800">
                  <a:solidFill>
                    <a:schemeClr val="tx1"/>
                  </a:solidFill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400">
                  <a:solidFill>
                    <a:schemeClr val="tx1"/>
                  </a:solidFill>
                  <a:latin typeface="+mn-lt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Wingdings" pitchFamily="2" charset="2"/>
                <a:buChar char="Ø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Monroe Weber-Shirk</a:t>
              </a:r>
            </a:p>
            <a:p>
              <a:pPr marL="0" indent="0" algn="ctr">
                <a:buNone/>
              </a:pPr>
              <a:r>
                <a:rPr lang="en-US" kern="0" dirty="0" smtClean="0">
                  <a:solidFill>
                    <a:schemeClr val="bg2"/>
                  </a:solidFill>
                </a:rPr>
                <a:t>303</a:t>
              </a:r>
              <a:r>
                <a:rPr lang="de-CH" kern="0" dirty="0" smtClean="0">
                  <a:solidFill>
                    <a:schemeClr val="bg2"/>
                  </a:solidFill>
                </a:rPr>
                <a:t> </a:t>
              </a:r>
              <a:r>
                <a:rPr lang="de-CH" kern="0" dirty="0" smtClean="0">
                  <a:solidFill>
                    <a:schemeClr val="bg2"/>
                  </a:solidFill>
                </a:rPr>
                <a:t>Hollister Hall</a:t>
              </a:r>
            </a:p>
            <a:p>
              <a:pPr marL="0" indent="0" algn="ctr">
                <a:buNone/>
              </a:pPr>
              <a:r>
                <a:rPr lang="de-CH" kern="0" dirty="0" smtClean="0">
                  <a:solidFill>
                    <a:schemeClr val="bg2"/>
                  </a:solidFill>
                  <a:hlinkClick r:id="rId3"/>
                </a:rPr>
                <a:t>mw24@cornell.edu</a:t>
              </a:r>
              <a:endParaRPr lang="en-US" kern="0" dirty="0">
                <a:solidFill>
                  <a:schemeClr val="bg2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913419" y="3462336"/>
              <a:ext cx="1258678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Temperature probe</a:t>
              </a:r>
            </a:p>
            <a:p>
              <a:r>
                <a:rPr lang="en-US" sz="1100" dirty="0" smtClean="0"/>
                <a:t>(optional)</a:t>
              </a:r>
            </a:p>
          </p:txBody>
        </p:sp>
      </p:grp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endParaRPr lang="en-US" sz="4000" kern="0" dirty="0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32657" y="1418319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3200" kern="0" dirty="0" smtClean="0"/>
              <a:t>Spring </a:t>
            </a:r>
            <a:r>
              <a:rPr lang="en-GB" sz="3200" kern="0" dirty="0" smtClean="0"/>
              <a:t>2020</a:t>
            </a:r>
            <a:endParaRPr lang="en-US" sz="3200" kern="0" dirty="0"/>
          </a:p>
        </p:txBody>
      </p:sp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914400" y="180975"/>
            <a:ext cx="7772400" cy="1470025"/>
          </a:xfrm>
        </p:spPr>
        <p:txBody>
          <a:bodyPr/>
          <a:lstStyle/>
          <a:p>
            <a:r>
              <a:rPr lang="en-GB" sz="4400" dirty="0"/>
              <a:t>CEE 4530: Laboratory Research in Environmental Engineering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3101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Elements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Laboratories – from canned to open-ended</a:t>
            </a:r>
          </a:p>
          <a:p>
            <a:r>
              <a:rPr lang="en-US" altLang="en-US" dirty="0"/>
              <a:t>Lectures/discussions</a:t>
            </a:r>
          </a:p>
          <a:p>
            <a:r>
              <a:rPr lang="en-US" altLang="en-US" dirty="0"/>
              <a:t>Prelab questions – done </a:t>
            </a:r>
            <a:r>
              <a:rPr lang="en-US" altLang="en-US" dirty="0" smtClean="0"/>
              <a:t>individually</a:t>
            </a:r>
            <a:endParaRPr lang="en-US" altLang="en-US" dirty="0"/>
          </a:p>
          <a:p>
            <a:r>
              <a:rPr lang="en-US" altLang="en-US" dirty="0"/>
              <a:t>Laboratory reports – done in </a:t>
            </a:r>
            <a:r>
              <a:rPr lang="en-US" altLang="en-US" dirty="0" smtClean="0"/>
              <a:t>teams</a:t>
            </a:r>
          </a:p>
          <a:p>
            <a:r>
              <a:rPr lang="en-US" altLang="en-US" dirty="0" smtClean="0"/>
              <a:t>Prelim (open internet, markdown/python, take home)</a:t>
            </a:r>
            <a:endParaRPr lang="en-US" altLang="en-US" dirty="0"/>
          </a:p>
          <a:p>
            <a:r>
              <a:rPr lang="en-US" altLang="en-US" dirty="0"/>
              <a:t>Project – done in teams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Projects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chance to develop your engineering skills</a:t>
            </a:r>
          </a:p>
          <a:p>
            <a:r>
              <a:rPr lang="en-US" altLang="en-US" dirty="0"/>
              <a:t>Learn about process control, automation and application of lots of things that you’ve learned thus far</a:t>
            </a:r>
            <a:r>
              <a:rPr lang="en-US" altLang="en-US" dirty="0" smtClean="0"/>
              <a:t>!</a:t>
            </a:r>
          </a:p>
          <a:p>
            <a:r>
              <a:rPr lang="en-US" altLang="en-US" dirty="0" smtClean="0"/>
              <a:t>Design/build/operate/research!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Team Preferences?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Teams </a:t>
            </a:r>
            <a:r>
              <a:rPr lang="en-US" altLang="en-US" dirty="0"/>
              <a:t>of </a:t>
            </a:r>
            <a:r>
              <a:rPr lang="en-US" altLang="en-US" dirty="0" smtClean="0"/>
              <a:t>2</a:t>
            </a:r>
            <a:endParaRPr lang="en-US" altLang="en-US" dirty="0"/>
          </a:p>
          <a:p>
            <a:r>
              <a:rPr lang="en-US" altLang="en-US" dirty="0"/>
              <a:t>Fill out form </a:t>
            </a:r>
            <a:r>
              <a:rPr lang="en-US" altLang="en-US" dirty="0" smtClean="0"/>
              <a:t>today! </a:t>
            </a:r>
            <a:r>
              <a:rPr lang="en-US" altLang="en-US" dirty="0"/>
              <a:t>(link on syllabus page)</a:t>
            </a:r>
          </a:p>
          <a:p>
            <a:r>
              <a:rPr lang="en-US" altLang="en-US" dirty="0" smtClean="0"/>
              <a:t>We </a:t>
            </a:r>
            <a:r>
              <a:rPr lang="en-US" altLang="en-US" dirty="0"/>
              <a:t>will assign you to a team </a:t>
            </a:r>
            <a:r>
              <a:rPr lang="en-US" altLang="en-US" dirty="0" smtClean="0"/>
              <a:t>in time for the Acid Rain laboratory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Your To Do list for </a:t>
            </a:r>
            <a:r>
              <a:rPr lang="en-US" altLang="en-US" smtClean="0"/>
              <a:t>4530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Fill </a:t>
            </a:r>
            <a:r>
              <a:rPr lang="en-US" altLang="en-US" dirty="0"/>
              <a:t>out team formation </a:t>
            </a:r>
            <a:r>
              <a:rPr lang="en-US" altLang="en-US" dirty="0" smtClean="0"/>
              <a:t>survey</a:t>
            </a:r>
            <a:endParaRPr lang="en-US" altLang="en-US" dirty="0"/>
          </a:p>
          <a:p>
            <a:r>
              <a:rPr lang="en-US" altLang="en-US" dirty="0" smtClean="0"/>
              <a:t>Python Tutorial </a:t>
            </a:r>
            <a:r>
              <a:rPr lang="en-US" altLang="en-US" dirty="0" smtClean="0"/>
              <a:t>(</a:t>
            </a:r>
            <a:r>
              <a:rPr lang="en-US" altLang="en-US" dirty="0" smtClean="0">
                <a:hlinkClick r:id="rId3"/>
              </a:rPr>
              <a:t>when is it due???</a:t>
            </a:r>
            <a:r>
              <a:rPr lang="en-US" altLang="en-US" dirty="0" smtClean="0"/>
              <a:t>)</a:t>
            </a:r>
            <a:endParaRPr lang="en-US" altLang="en-US" dirty="0" smtClean="0"/>
          </a:p>
          <a:p>
            <a:r>
              <a:rPr lang="en-US" altLang="en-US" dirty="0" smtClean="0"/>
              <a:t>Do </a:t>
            </a:r>
            <a:r>
              <a:rPr lang="en-US" altLang="en-US" dirty="0"/>
              <a:t>prelab </a:t>
            </a:r>
            <a:r>
              <a:rPr lang="en-US" altLang="en-US" dirty="0" smtClean="0"/>
              <a:t>assignment </a:t>
            </a:r>
            <a:r>
              <a:rPr lang="en-US" altLang="en-US" dirty="0" smtClean="0"/>
              <a:t>individually in </a:t>
            </a:r>
            <a:r>
              <a:rPr lang="en-US" altLang="en-US" dirty="0" err="1" smtClean="0"/>
              <a:t>Colab</a:t>
            </a:r>
            <a:r>
              <a:rPr lang="en-US" altLang="en-US" dirty="0" smtClean="0"/>
              <a:t> </a:t>
            </a:r>
            <a:r>
              <a:rPr lang="en-US" altLang="en-US" dirty="0"/>
              <a:t>for </a:t>
            </a:r>
            <a:r>
              <a:rPr lang="en-US" altLang="en-US" dirty="0" smtClean="0"/>
              <a:t>Laboratory Measurements </a:t>
            </a:r>
            <a:r>
              <a:rPr lang="en-US" altLang="en-US" dirty="0"/>
              <a:t>Lab </a:t>
            </a:r>
            <a:r>
              <a:rPr lang="en-US" altLang="en-US" dirty="0" smtClean="0"/>
              <a:t>before </a:t>
            </a:r>
            <a:r>
              <a:rPr lang="en-US" altLang="en-US" dirty="0"/>
              <a:t>lab on </a:t>
            </a:r>
            <a:r>
              <a:rPr lang="en-US" altLang="en-US" dirty="0" smtClean="0"/>
              <a:t>Wednesday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start coding!</a:t>
            </a:r>
          </a:p>
          <a:p>
            <a:r>
              <a:rPr lang="en-US" dirty="0" smtClean="0"/>
              <a:t>Bring questions to class on Friday!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998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237663" cy="692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137937" tIns="68969" rIns="137937" bIns="68969" anchor="t"/>
          <a:lstStyle/>
          <a:p>
            <a:r>
              <a:rPr lang="en-US" altLang="en-US" sz="4000"/>
              <a:t>Cooperative Learning:</a:t>
            </a:r>
            <a:br>
              <a:rPr lang="en-US" altLang="en-US" sz="4000"/>
            </a:br>
            <a:r>
              <a:rPr lang="en-US" altLang="en-US" sz="4000"/>
              <a:t>Teamwork for Engineering Classrooms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 rot="22209847">
            <a:off x="6929438" y="2212975"/>
            <a:ext cx="226695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Ideas from Karl A. Smith</a:t>
            </a:r>
          </a:p>
        </p:txBody>
      </p:sp>
    </p:spTree>
    <p:extLst>
      <p:ext uri="{BB962C8B-B14F-4D97-AF65-F5344CB8AC3E}">
        <p14:creationId xmlns:p14="http://schemas.microsoft.com/office/powerpoint/2010/main" val="40761973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Team Management</a:t>
            </a:r>
            <a:br>
              <a:rPr lang="en-US" altLang="en-US"/>
            </a:br>
            <a:r>
              <a:rPr lang="en-US" altLang="en-US"/>
              <a:t>Reflections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981200"/>
            <a:ext cx="8077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Think about your most successful/effective team project experience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characteristics of the team?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were the conditions?</a:t>
            </a:r>
          </a:p>
          <a:p>
            <a:pPr>
              <a:lnSpc>
                <a:spcPct val="90000"/>
              </a:lnSpc>
            </a:pPr>
            <a:r>
              <a:rPr lang="en-US" altLang="en-US"/>
              <a:t>Have you had experiences with teams that were ineffective or frustrating? 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made the team ineffective?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What could you have done to improve the team?</a:t>
            </a:r>
          </a:p>
        </p:txBody>
      </p:sp>
    </p:spTree>
    <p:extLst>
      <p:ext uri="{BB962C8B-B14F-4D97-AF65-F5344CB8AC3E}">
        <p14:creationId xmlns:p14="http://schemas.microsoft.com/office/powerpoint/2010/main" val="4793458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Types of Teams</a:t>
            </a:r>
          </a:p>
        </p:txBody>
      </p:sp>
      <p:grpSp>
        <p:nvGrpSpPr>
          <p:cNvPr id="6150" name="Group 6"/>
          <p:cNvGrpSpPr>
            <a:grpSpLocks/>
          </p:cNvGrpSpPr>
          <p:nvPr/>
        </p:nvGrpSpPr>
        <p:grpSpPr bwMode="auto">
          <a:xfrm>
            <a:off x="2406650" y="2508250"/>
            <a:ext cx="3594100" cy="2965450"/>
            <a:chOff x="1516" y="1580"/>
            <a:chExt cx="2264" cy="1868"/>
          </a:xfrm>
        </p:grpSpPr>
        <p:sp>
          <p:nvSpPr>
            <p:cNvPr id="6148" name="Line 4"/>
            <p:cNvSpPr>
              <a:spLocks noChangeShapeType="1"/>
            </p:cNvSpPr>
            <p:nvPr/>
          </p:nvSpPr>
          <p:spPr bwMode="auto">
            <a:xfrm>
              <a:off x="1520" y="1580"/>
              <a:ext cx="0" cy="1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49" name="Line 5"/>
            <p:cNvSpPr>
              <a:spLocks noChangeShapeType="1"/>
            </p:cNvSpPr>
            <p:nvPr/>
          </p:nvSpPr>
          <p:spPr bwMode="auto">
            <a:xfrm flipH="1">
              <a:off x="1516" y="3448"/>
              <a:ext cx="2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1" name="Rectangle 7"/>
          <p:cNvSpPr>
            <a:spLocks noChangeArrowheads="1"/>
          </p:cNvSpPr>
          <p:nvPr/>
        </p:nvSpPr>
        <p:spPr bwMode="auto">
          <a:xfrm rot="16200000">
            <a:off x="873920" y="3933031"/>
            <a:ext cx="27162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>
                <a:latin typeface="Book Antiqua" panose="02040602050305030304" pitchFamily="18" charset="0"/>
              </a:rPr>
              <a:t>Performance Level</a:t>
            </a:r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484438" y="5489575"/>
            <a:ext cx="35020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400">
                <a:latin typeface="Book Antiqua" panose="02040602050305030304" pitchFamily="18" charset="0"/>
              </a:rPr>
              <a:t>Types of Teams</a:t>
            </a:r>
          </a:p>
        </p:txBody>
      </p:sp>
      <p:grpSp>
        <p:nvGrpSpPr>
          <p:cNvPr id="6157" name="Group 13"/>
          <p:cNvGrpSpPr>
            <a:grpSpLocks/>
          </p:cNvGrpSpPr>
          <p:nvPr/>
        </p:nvGrpSpPr>
        <p:grpSpPr bwMode="auto">
          <a:xfrm>
            <a:off x="3587750" y="5073650"/>
            <a:ext cx="444500" cy="317500"/>
            <a:chOff x="2260" y="3196"/>
            <a:chExt cx="280" cy="200"/>
          </a:xfrm>
        </p:grpSpPr>
        <p:sp>
          <p:nvSpPr>
            <p:cNvPr id="6153" name="AutoShape 9"/>
            <p:cNvSpPr>
              <a:spLocks noChangeArrowheads="1"/>
            </p:cNvSpPr>
            <p:nvPr/>
          </p:nvSpPr>
          <p:spPr bwMode="auto">
            <a:xfrm>
              <a:off x="2260" y="3196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4" name="Line 10"/>
            <p:cNvSpPr>
              <a:spLocks noChangeShapeType="1"/>
            </p:cNvSpPr>
            <p:nvPr/>
          </p:nvSpPr>
          <p:spPr bwMode="auto">
            <a:xfrm>
              <a:off x="2403" y="3200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5" name="Line 11"/>
            <p:cNvSpPr>
              <a:spLocks noChangeShapeType="1"/>
            </p:cNvSpPr>
            <p:nvPr/>
          </p:nvSpPr>
          <p:spPr bwMode="auto">
            <a:xfrm flipH="1">
              <a:off x="2261" y="3335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6" name="Line 12"/>
            <p:cNvSpPr>
              <a:spLocks noChangeShapeType="1"/>
            </p:cNvSpPr>
            <p:nvPr/>
          </p:nvSpPr>
          <p:spPr bwMode="auto">
            <a:xfrm>
              <a:off x="2407" y="3336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62" name="Group 18"/>
          <p:cNvGrpSpPr>
            <a:grpSpLocks/>
          </p:cNvGrpSpPr>
          <p:nvPr/>
        </p:nvGrpSpPr>
        <p:grpSpPr bwMode="auto">
          <a:xfrm>
            <a:off x="2546350" y="4133850"/>
            <a:ext cx="266700" cy="977900"/>
            <a:chOff x="1604" y="2604"/>
            <a:chExt cx="168" cy="616"/>
          </a:xfrm>
        </p:grpSpPr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1604" y="260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1604" y="27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Rectangle 16"/>
            <p:cNvSpPr>
              <a:spLocks noChangeArrowheads="1"/>
            </p:cNvSpPr>
            <p:nvPr/>
          </p:nvSpPr>
          <p:spPr bwMode="auto">
            <a:xfrm>
              <a:off x="1604" y="304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1604" y="3164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4081463" y="5060950"/>
            <a:ext cx="842962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1600">
                <a:latin typeface="Book Antiqua" panose="02040602050305030304" pitchFamily="18" charset="0"/>
              </a:rPr>
              <a:t>Pseudo</a:t>
            </a:r>
          </a:p>
        </p:txBody>
      </p:sp>
      <p:grpSp>
        <p:nvGrpSpPr>
          <p:cNvPr id="6170" name="Group 26"/>
          <p:cNvGrpSpPr>
            <a:grpSpLocks/>
          </p:cNvGrpSpPr>
          <p:nvPr/>
        </p:nvGrpSpPr>
        <p:grpSpPr bwMode="auto">
          <a:xfrm>
            <a:off x="4845050" y="3689350"/>
            <a:ext cx="1728788" cy="333375"/>
            <a:chOff x="3052" y="2324"/>
            <a:chExt cx="1089" cy="210"/>
          </a:xfrm>
        </p:grpSpPr>
        <p:grpSp>
          <p:nvGrpSpPr>
            <p:cNvPr id="6168" name="Group 24"/>
            <p:cNvGrpSpPr>
              <a:grpSpLocks/>
            </p:cNvGrpSpPr>
            <p:nvPr/>
          </p:nvGrpSpPr>
          <p:grpSpPr bwMode="auto">
            <a:xfrm>
              <a:off x="3052" y="2332"/>
              <a:ext cx="280" cy="200"/>
              <a:chOff x="3052" y="2332"/>
              <a:chExt cx="280" cy="200"/>
            </a:xfrm>
          </p:grpSpPr>
          <p:sp>
            <p:nvSpPr>
              <p:cNvPr id="6164" name="AutoShape 20"/>
              <p:cNvSpPr>
                <a:spLocks noChangeArrowheads="1"/>
              </p:cNvSpPr>
              <p:nvPr/>
            </p:nvSpPr>
            <p:spPr bwMode="auto">
              <a:xfrm>
                <a:off x="3052" y="2332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5" name="Line 21"/>
              <p:cNvSpPr>
                <a:spLocks noChangeShapeType="1"/>
              </p:cNvSpPr>
              <p:nvPr/>
            </p:nvSpPr>
            <p:spPr bwMode="auto">
              <a:xfrm>
                <a:off x="3195" y="2336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6" name="Line 22"/>
              <p:cNvSpPr>
                <a:spLocks noChangeShapeType="1"/>
              </p:cNvSpPr>
              <p:nvPr/>
            </p:nvSpPr>
            <p:spPr bwMode="auto">
              <a:xfrm flipH="1">
                <a:off x="3053" y="2471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67" name="Line 23"/>
              <p:cNvSpPr>
                <a:spLocks noChangeShapeType="1"/>
              </p:cNvSpPr>
              <p:nvPr/>
            </p:nvSpPr>
            <p:spPr bwMode="auto">
              <a:xfrm>
                <a:off x="3199" y="2472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69" name="Rectangle 25"/>
            <p:cNvSpPr>
              <a:spLocks noChangeArrowheads="1"/>
            </p:cNvSpPr>
            <p:nvPr/>
          </p:nvSpPr>
          <p:spPr bwMode="auto">
            <a:xfrm>
              <a:off x="3331" y="2324"/>
              <a:ext cx="810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</p:grpSp>
      <p:grpSp>
        <p:nvGrpSpPr>
          <p:cNvPr id="6177" name="Group 33"/>
          <p:cNvGrpSpPr>
            <a:grpSpLocks/>
          </p:cNvGrpSpPr>
          <p:nvPr/>
        </p:nvGrpSpPr>
        <p:grpSpPr bwMode="auto">
          <a:xfrm>
            <a:off x="5099050" y="2470150"/>
            <a:ext cx="2132013" cy="577850"/>
            <a:chOff x="3212" y="1556"/>
            <a:chExt cx="1343" cy="364"/>
          </a:xfrm>
        </p:grpSpPr>
        <p:sp>
          <p:nvSpPr>
            <p:cNvPr id="6171" name="Rectangle 27"/>
            <p:cNvSpPr>
              <a:spLocks noChangeArrowheads="1"/>
            </p:cNvSpPr>
            <p:nvPr/>
          </p:nvSpPr>
          <p:spPr bwMode="auto">
            <a:xfrm>
              <a:off x="3459" y="1556"/>
              <a:ext cx="1096" cy="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High-Performing</a:t>
              </a: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Cooperative</a:t>
              </a:r>
            </a:p>
          </p:txBody>
        </p:sp>
        <p:grpSp>
          <p:nvGrpSpPr>
            <p:cNvPr id="6176" name="Group 32"/>
            <p:cNvGrpSpPr>
              <a:grpSpLocks/>
            </p:cNvGrpSpPr>
            <p:nvPr/>
          </p:nvGrpSpPr>
          <p:grpSpPr bwMode="auto">
            <a:xfrm>
              <a:off x="3212" y="1644"/>
              <a:ext cx="280" cy="200"/>
              <a:chOff x="3212" y="1644"/>
              <a:chExt cx="280" cy="200"/>
            </a:xfrm>
          </p:grpSpPr>
          <p:sp>
            <p:nvSpPr>
              <p:cNvPr id="6172" name="AutoShape 28"/>
              <p:cNvSpPr>
                <a:spLocks noChangeArrowheads="1"/>
              </p:cNvSpPr>
              <p:nvPr/>
            </p:nvSpPr>
            <p:spPr bwMode="auto">
              <a:xfrm>
                <a:off x="3212" y="16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3" name="Line 29"/>
              <p:cNvSpPr>
                <a:spLocks noChangeShapeType="1"/>
              </p:cNvSpPr>
              <p:nvPr/>
            </p:nvSpPr>
            <p:spPr bwMode="auto">
              <a:xfrm>
                <a:off x="3355" y="16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4" name="Line 30"/>
              <p:cNvSpPr>
                <a:spLocks noChangeShapeType="1"/>
              </p:cNvSpPr>
              <p:nvPr/>
            </p:nvSpPr>
            <p:spPr bwMode="auto">
              <a:xfrm flipH="1">
                <a:off x="3213" y="17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75" name="Line 31"/>
              <p:cNvSpPr>
                <a:spLocks noChangeShapeType="1"/>
              </p:cNvSpPr>
              <p:nvPr/>
            </p:nvSpPr>
            <p:spPr bwMode="auto">
              <a:xfrm>
                <a:off x="3359" y="17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6183" name="Group 39"/>
          <p:cNvGrpSpPr>
            <a:grpSpLocks/>
          </p:cNvGrpSpPr>
          <p:nvPr/>
        </p:nvGrpSpPr>
        <p:grpSpPr bwMode="auto">
          <a:xfrm>
            <a:off x="4540250" y="4464050"/>
            <a:ext cx="1590675" cy="358775"/>
            <a:chOff x="2860" y="2812"/>
            <a:chExt cx="1002" cy="226"/>
          </a:xfrm>
        </p:grpSpPr>
        <p:sp>
          <p:nvSpPr>
            <p:cNvPr id="6178" name="Rectangle 34"/>
            <p:cNvSpPr>
              <a:spLocks noChangeArrowheads="1"/>
            </p:cNvSpPr>
            <p:nvPr/>
          </p:nvSpPr>
          <p:spPr bwMode="auto">
            <a:xfrm>
              <a:off x="3115" y="2828"/>
              <a:ext cx="747" cy="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Traditional</a:t>
              </a:r>
            </a:p>
          </p:txBody>
        </p:sp>
        <p:sp>
          <p:nvSpPr>
            <p:cNvPr id="6179" name="AutoShape 35"/>
            <p:cNvSpPr>
              <a:spLocks noChangeArrowheads="1"/>
            </p:cNvSpPr>
            <p:nvPr/>
          </p:nvSpPr>
          <p:spPr bwMode="auto">
            <a:xfrm>
              <a:off x="2860" y="2812"/>
              <a:ext cx="280" cy="200"/>
            </a:xfrm>
            <a:prstGeom prst="triangle">
              <a:avLst>
                <a:gd name="adj" fmla="val 49995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0" name="Line 36"/>
            <p:cNvSpPr>
              <a:spLocks noChangeShapeType="1"/>
            </p:cNvSpPr>
            <p:nvPr/>
          </p:nvSpPr>
          <p:spPr bwMode="auto">
            <a:xfrm>
              <a:off x="3003" y="2816"/>
              <a:ext cx="0" cy="1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1" name="Line 37"/>
            <p:cNvSpPr>
              <a:spLocks noChangeShapeType="1"/>
            </p:cNvSpPr>
            <p:nvPr/>
          </p:nvSpPr>
          <p:spPr bwMode="auto">
            <a:xfrm flipH="1">
              <a:off x="2861" y="2951"/>
              <a:ext cx="143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2" name="Line 38"/>
            <p:cNvSpPr>
              <a:spLocks noChangeShapeType="1"/>
            </p:cNvSpPr>
            <p:nvPr/>
          </p:nvSpPr>
          <p:spPr bwMode="auto">
            <a:xfrm>
              <a:off x="3007" y="2952"/>
              <a:ext cx="126" cy="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192" name="Group 48"/>
          <p:cNvGrpSpPr>
            <a:grpSpLocks/>
          </p:cNvGrpSpPr>
          <p:nvPr/>
        </p:nvGrpSpPr>
        <p:grpSpPr bwMode="auto">
          <a:xfrm>
            <a:off x="2978150" y="2724150"/>
            <a:ext cx="1701800" cy="965200"/>
            <a:chOff x="1876" y="1716"/>
            <a:chExt cx="1072" cy="608"/>
          </a:xfrm>
        </p:grpSpPr>
        <p:sp>
          <p:nvSpPr>
            <p:cNvPr id="6184" name="Rectangle 40"/>
            <p:cNvSpPr>
              <a:spLocks noChangeArrowheads="1"/>
            </p:cNvSpPr>
            <p:nvPr/>
          </p:nvSpPr>
          <p:spPr bwMode="auto">
            <a:xfrm>
              <a:off x="2020" y="1796"/>
              <a:ext cx="168" cy="5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85" name="Rectangle 41"/>
            <p:cNvSpPr>
              <a:spLocks noChangeArrowheads="1"/>
            </p:cNvSpPr>
            <p:nvPr/>
          </p:nvSpPr>
          <p:spPr bwMode="auto">
            <a:xfrm>
              <a:off x="2227" y="1716"/>
              <a:ext cx="638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altLang="en-US" sz="1600">
                  <a:latin typeface="Book Antiqua" panose="02040602050305030304" pitchFamily="18" charset="0"/>
                </a:rPr>
                <a:t>members</a:t>
              </a:r>
            </a:p>
            <a:p>
              <a:endParaRPr lang="en-US" altLang="en-US" sz="1600">
                <a:latin typeface="Book Antiqua" panose="02040602050305030304" pitchFamily="18" charset="0"/>
              </a:endParaRPr>
            </a:p>
            <a:p>
              <a:r>
                <a:rPr lang="en-US" altLang="en-US" sz="1600">
                  <a:latin typeface="Book Antiqua" panose="02040602050305030304" pitchFamily="18" charset="0"/>
                </a:rPr>
                <a:t>team</a:t>
              </a:r>
            </a:p>
          </p:txBody>
        </p:sp>
        <p:grpSp>
          <p:nvGrpSpPr>
            <p:cNvPr id="6190" name="Group 46"/>
            <p:cNvGrpSpPr>
              <a:grpSpLocks/>
            </p:cNvGrpSpPr>
            <p:nvPr/>
          </p:nvGrpSpPr>
          <p:grpSpPr bwMode="auto">
            <a:xfrm>
              <a:off x="1988" y="2044"/>
              <a:ext cx="280" cy="200"/>
              <a:chOff x="1988" y="2044"/>
              <a:chExt cx="280" cy="200"/>
            </a:xfrm>
          </p:grpSpPr>
          <p:sp>
            <p:nvSpPr>
              <p:cNvPr id="6186" name="AutoShape 42"/>
              <p:cNvSpPr>
                <a:spLocks noChangeArrowheads="1"/>
              </p:cNvSpPr>
              <p:nvPr/>
            </p:nvSpPr>
            <p:spPr bwMode="auto">
              <a:xfrm>
                <a:off x="1988" y="2044"/>
                <a:ext cx="280" cy="200"/>
              </a:xfrm>
              <a:prstGeom prst="triangle">
                <a:avLst>
                  <a:gd name="adj" fmla="val 4999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Line 43"/>
              <p:cNvSpPr>
                <a:spLocks noChangeShapeType="1"/>
              </p:cNvSpPr>
              <p:nvPr/>
            </p:nvSpPr>
            <p:spPr bwMode="auto">
              <a:xfrm>
                <a:off x="2131" y="2048"/>
                <a:ext cx="0" cy="12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8" name="Line 44"/>
              <p:cNvSpPr>
                <a:spLocks noChangeShapeType="1"/>
              </p:cNvSpPr>
              <p:nvPr/>
            </p:nvSpPr>
            <p:spPr bwMode="auto">
              <a:xfrm flipH="1">
                <a:off x="1989" y="2183"/>
                <a:ext cx="143" cy="5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9" name="Line 45"/>
              <p:cNvSpPr>
                <a:spLocks noChangeShapeType="1"/>
              </p:cNvSpPr>
              <p:nvPr/>
            </p:nvSpPr>
            <p:spPr bwMode="auto">
              <a:xfrm>
                <a:off x="2135" y="2184"/>
                <a:ext cx="126" cy="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6191" name="Rectangle 47"/>
            <p:cNvSpPr>
              <a:spLocks noChangeArrowheads="1"/>
            </p:cNvSpPr>
            <p:nvPr/>
          </p:nvSpPr>
          <p:spPr bwMode="auto">
            <a:xfrm>
              <a:off x="1876" y="1732"/>
              <a:ext cx="1072" cy="59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93" name="Freeform 49"/>
          <p:cNvSpPr>
            <a:spLocks/>
          </p:cNvSpPr>
          <p:nvPr/>
        </p:nvSpPr>
        <p:spPr bwMode="auto">
          <a:xfrm>
            <a:off x="2654300" y="2832100"/>
            <a:ext cx="2668588" cy="2465388"/>
          </a:xfrm>
          <a:custGeom>
            <a:avLst/>
            <a:gdLst>
              <a:gd name="T0" fmla="*/ 0 w 1681"/>
              <a:gd name="T1" fmla="*/ 1136 h 1553"/>
              <a:gd name="T2" fmla="*/ 736 w 1681"/>
              <a:gd name="T3" fmla="*/ 1552 h 1553"/>
              <a:gd name="T4" fmla="*/ 1328 w 1681"/>
              <a:gd name="T5" fmla="*/ 1168 h 1553"/>
              <a:gd name="T6" fmla="*/ 1512 w 1681"/>
              <a:gd name="T7" fmla="*/ 688 h 1553"/>
              <a:gd name="T8" fmla="*/ 1680 w 1681"/>
              <a:gd name="T9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1" h="1553">
                <a:moveTo>
                  <a:pt x="0" y="1136"/>
                </a:moveTo>
                <a:lnTo>
                  <a:pt x="736" y="1552"/>
                </a:lnTo>
                <a:lnTo>
                  <a:pt x="1328" y="1168"/>
                </a:lnTo>
                <a:lnTo>
                  <a:pt x="1512" y="688"/>
                </a:lnTo>
                <a:lnTo>
                  <a:pt x="1680" y="0"/>
                </a:lnTo>
              </a:path>
            </a:pathLst>
          </a:custGeom>
          <a:noFill/>
          <a:ln w="254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45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Traditional Classroom Learning Teams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73100" y="20574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Believe they will be evaluated and rewarded as individuals, not as a team</a:t>
            </a:r>
          </a:p>
          <a:p>
            <a:r>
              <a:rPr lang="en-US" altLang="en-US" sz="2800"/>
              <a:t>Interact primarily to clarify how assignments are to be done</a:t>
            </a:r>
          </a:p>
          <a:p>
            <a:r>
              <a:rPr lang="en-US" altLang="en-US" sz="2800"/>
              <a:t>Have no motivation to teach what they know to their teammates</a:t>
            </a:r>
          </a:p>
          <a:p>
            <a:r>
              <a:rPr lang="en-US" altLang="en-US" sz="2800"/>
              <a:t>May seek a free ride on the efforts of teammates</a:t>
            </a:r>
          </a:p>
          <a:p>
            <a:r>
              <a:rPr lang="en-US" altLang="en-US" sz="2800"/>
              <a:t>Or may feel exploited and do less</a:t>
            </a: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673100" y="1569066"/>
            <a:ext cx="2351087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sz="2400" dirty="0">
                <a:latin typeface="Book Antiqua" panose="02040602050305030304" pitchFamily="18" charset="0"/>
              </a:rPr>
              <a:t>Team members:</a:t>
            </a:r>
          </a:p>
        </p:txBody>
      </p:sp>
    </p:spTree>
    <p:extLst>
      <p:ext uri="{BB962C8B-B14F-4D97-AF65-F5344CB8AC3E}">
        <p14:creationId xmlns:p14="http://schemas.microsoft.com/office/powerpoint/2010/main" val="30246790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Cooperative Learning Teams</a:t>
            </a:r>
            <a:endParaRPr lang="en-US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610600" cy="4525963"/>
          </a:xfrm>
        </p:spPr>
        <p:txBody>
          <a:bodyPr/>
          <a:lstStyle/>
          <a:p>
            <a:r>
              <a:rPr lang="en-US" altLang="en-US" sz="2800" dirty="0" smtClean="0"/>
              <a:t>Have a goal of maximizing all members’ learning</a:t>
            </a:r>
          </a:p>
          <a:p>
            <a:r>
              <a:rPr lang="en-US" altLang="en-US" sz="2800" dirty="0" smtClean="0"/>
              <a:t>Hold themselves accountable for doing high quality work</a:t>
            </a:r>
          </a:p>
          <a:p>
            <a:r>
              <a:rPr lang="en-US" altLang="en-US" sz="2800" dirty="0" smtClean="0"/>
              <a:t>Work face-to-face for efficient communication to produce joint work-products</a:t>
            </a:r>
          </a:p>
          <a:p>
            <a:r>
              <a:rPr lang="en-US" altLang="en-US" sz="2800" dirty="0" smtClean="0"/>
              <a:t>Help and encourage each other (academic and personal support)</a:t>
            </a:r>
          </a:p>
          <a:p>
            <a:r>
              <a:rPr lang="en-US" altLang="en-US" sz="2800" dirty="0" smtClean="0"/>
              <a:t>Share responsibility for providing leadership</a:t>
            </a:r>
          </a:p>
          <a:p>
            <a:r>
              <a:rPr lang="en-US" altLang="en-US" sz="2800" dirty="0" smtClean="0"/>
              <a:t>Analyze how effectively they are achieving their goals</a:t>
            </a:r>
          </a:p>
          <a:p>
            <a:r>
              <a:rPr lang="en-US" altLang="en-US" sz="2800" dirty="0" smtClean="0"/>
              <a:t>Emphasize continual improvement of the teamwork process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093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nationalgeographic.com/wpf/media-live/photos/000/001/cache/dead-spruce_133_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736" y="1870325"/>
            <a:ext cx="3422830" cy="256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sp>
        <p:nvSpPr>
          <p:cNvPr id="33352" name="TextBox 33351"/>
          <p:cNvSpPr txBox="1"/>
          <p:nvPr/>
        </p:nvSpPr>
        <p:spPr>
          <a:xfrm>
            <a:off x="1066800" y="3733800"/>
            <a:ext cx="1648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Acid</a:t>
            </a:r>
            <a:r>
              <a:rPr lang="de-CH" dirty="0" smtClean="0"/>
              <a:t> Rain</a:t>
            </a:r>
            <a:endParaRPr lang="en-US" dirty="0"/>
          </a:p>
        </p:txBody>
      </p:sp>
      <p:pic>
        <p:nvPicPr>
          <p:cNvPr id="31746" name="Picture 2" descr="http://www.dialogueearth.org/wp-content/gallery/anything-new-in-the-story-of-nitrogen-moving-into-the-gulf-of-mexico/2011_hypoxia_zone_ma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" t="3106" r="1405" b="22806"/>
          <a:stretch/>
        </p:blipFill>
        <p:spPr bwMode="auto">
          <a:xfrm>
            <a:off x="457200" y="2556848"/>
            <a:ext cx="4518847" cy="175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57200" y="4288077"/>
            <a:ext cx="45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Data </a:t>
            </a:r>
            <a:r>
              <a:rPr lang="de-CH" sz="800" dirty="0" err="1" smtClean="0"/>
              <a:t>source</a:t>
            </a:r>
            <a:r>
              <a:rPr lang="de-CH" sz="800" dirty="0" smtClean="0"/>
              <a:t>: N.N. </a:t>
            </a:r>
            <a:r>
              <a:rPr lang="de-CH" sz="800" dirty="0" err="1" smtClean="0"/>
              <a:t>Rabalais</a:t>
            </a:r>
            <a:r>
              <a:rPr lang="de-CH" sz="800" dirty="0" smtClean="0"/>
              <a:t>, Louisiana </a:t>
            </a:r>
            <a:r>
              <a:rPr lang="de-CH" sz="800" dirty="0" err="1" smtClean="0"/>
              <a:t>Universities</a:t>
            </a:r>
            <a:r>
              <a:rPr lang="de-CH" sz="800" dirty="0" smtClean="0"/>
              <a:t> Marine </a:t>
            </a:r>
            <a:r>
              <a:rPr lang="de-CH" sz="800" dirty="0" err="1" smtClean="0"/>
              <a:t>Consortium</a:t>
            </a:r>
            <a:r>
              <a:rPr lang="de-CH" sz="800" dirty="0" smtClean="0"/>
              <a:t>, R.E. Turner, Louisiana State University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39586" y="458621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>
                <a:solidFill>
                  <a:schemeClr val="bg2"/>
                </a:solidFill>
              </a:rPr>
              <a:t>hypoxia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642" name="TextBox 1641"/>
          <p:cNvSpPr txBox="1"/>
          <p:nvPr/>
        </p:nvSpPr>
        <p:spPr>
          <a:xfrm>
            <a:off x="6738978" y="4553113"/>
            <a:ext cx="2317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>
                <a:solidFill>
                  <a:schemeClr val="bg2"/>
                </a:solidFill>
              </a:rPr>
              <a:t>environmental contaminants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31345" y="4445391"/>
            <a:ext cx="25247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800" dirty="0" smtClean="0"/>
              <a:t>Image from: www</a:t>
            </a:r>
            <a:r>
              <a:rPr lang="de-CH" sz="800" dirty="0"/>
              <a:t>. </a:t>
            </a:r>
            <a:r>
              <a:rPr lang="de-CH" sz="800" dirty="0" smtClean="0"/>
              <a:t>environment.nationalgeographic.com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95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52" grpId="0"/>
      <p:bldP spid="3" grpId="0"/>
      <p:bldP spid="9" grpId="0"/>
      <p:bldP spid="164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High-performance Cooperative Learning Team</a:t>
            </a:r>
            <a:endParaRPr lang="en-US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Meets all the expectations of the cooperative learning team</a:t>
            </a:r>
          </a:p>
          <a:p>
            <a:r>
              <a:rPr lang="en-US" altLang="en-US" dirty="0" smtClean="0"/>
              <a:t>Outperforms all reasonable expectations, given its membership</a:t>
            </a:r>
          </a:p>
          <a:p>
            <a:r>
              <a:rPr lang="en-US" altLang="en-US" dirty="0" smtClean="0"/>
              <a:t>High level of commitment </a:t>
            </a:r>
          </a:p>
          <a:p>
            <a:r>
              <a:rPr lang="en-US" altLang="en-US" dirty="0" smtClean="0"/>
              <a:t>Mutual concern for each other’s personal growth</a:t>
            </a:r>
          </a:p>
          <a:p>
            <a:r>
              <a:rPr lang="en-US" altLang="en-US" dirty="0" smtClean="0"/>
              <a:t>Achieve high-performance and also have lots of fun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46633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What Makes Cooperative Learning Work?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Positive interdependence</a:t>
            </a:r>
          </a:p>
          <a:p>
            <a:r>
              <a:rPr lang="en-US" altLang="en-US" dirty="0"/>
              <a:t>Face-to-face interaction</a:t>
            </a:r>
          </a:p>
          <a:p>
            <a:r>
              <a:rPr lang="en-US" altLang="en-US" dirty="0"/>
              <a:t>Individual accountability/personal responsibility</a:t>
            </a:r>
          </a:p>
          <a:p>
            <a:r>
              <a:rPr lang="en-US" altLang="en-US" dirty="0"/>
              <a:t>Teamwork skills</a:t>
            </a:r>
          </a:p>
          <a:p>
            <a:r>
              <a:rPr lang="en-US" altLang="en-US" dirty="0"/>
              <a:t>Group </a:t>
            </a:r>
            <a:r>
              <a:rPr lang="en-US" altLang="en-US" dirty="0" smtClean="0"/>
              <a:t>processing</a:t>
            </a:r>
          </a:p>
          <a:p>
            <a:pPr lvl="1"/>
            <a:r>
              <a:rPr lang="en-US" altLang="en-US" dirty="0" smtClean="0"/>
              <a:t>How are we doing as a team?</a:t>
            </a:r>
          </a:p>
          <a:p>
            <a:pPr lvl="1"/>
            <a:r>
              <a:rPr lang="en-US" altLang="en-US" dirty="0" smtClean="0"/>
              <a:t>What could we do better?</a:t>
            </a:r>
          </a:p>
          <a:p>
            <a:pPr lvl="1"/>
            <a:r>
              <a:rPr lang="en-US" altLang="en-US" dirty="0" smtClean="0"/>
              <a:t>What challenges are we facing?</a:t>
            </a:r>
            <a:endParaRPr lang="en-US" altLang="en-US" dirty="0"/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152400" y="4419600"/>
            <a:ext cx="4419600" cy="659781"/>
          </a:xfrm>
          <a:prstGeom prst="ellipse">
            <a:avLst/>
          </a:prstGeom>
          <a:noFill/>
          <a:ln w="127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13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Danger signs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High achiever paired with procrastinator</a:t>
            </a:r>
          </a:p>
          <a:p>
            <a:r>
              <a:rPr lang="en-US" altLang="en-US"/>
              <a:t>Procrastinator becomes less and less involved</a:t>
            </a:r>
          </a:p>
          <a:p>
            <a:r>
              <a:rPr lang="en-US" altLang="en-US"/>
              <a:t>High achiever becomes frustrated</a:t>
            </a:r>
          </a:p>
          <a:p>
            <a:r>
              <a:rPr lang="en-US" altLang="en-US"/>
              <a:t>Procrastinator learns little and gets a low final grade (team participation rating is a multiplier)</a:t>
            </a:r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0181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Antidote to Disengagement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Engagement!</a:t>
            </a:r>
          </a:p>
          <a:p>
            <a:r>
              <a:rPr lang="en-US" altLang="en-US" dirty="0"/>
              <a:t>Insist on being a full member of the </a:t>
            </a:r>
            <a:r>
              <a:rPr lang="en-US" altLang="en-US" dirty="0" smtClean="0"/>
              <a:t>team</a:t>
            </a:r>
          </a:p>
          <a:p>
            <a:r>
              <a:rPr lang="en-US" altLang="en-US" dirty="0" smtClean="0"/>
              <a:t>Real time collaboration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7179649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Course Grading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Not on a curve</a:t>
            </a:r>
          </a:p>
          <a:p>
            <a:r>
              <a:rPr lang="en-US" altLang="en-US"/>
              <a:t>You are not competing with your classmates</a:t>
            </a:r>
          </a:p>
          <a:p>
            <a:r>
              <a:rPr lang="en-US" altLang="en-US"/>
              <a:t>If you all do well, you will all get good grades</a:t>
            </a:r>
          </a:p>
          <a:p>
            <a:r>
              <a:rPr lang="en-US" altLang="en-US"/>
              <a:t>Cooperation is rewarded, not penalized</a:t>
            </a:r>
          </a:p>
        </p:txBody>
      </p:sp>
    </p:spTree>
    <p:extLst>
      <p:ext uri="{BB962C8B-B14F-4D97-AF65-F5344CB8AC3E}">
        <p14:creationId xmlns:p14="http://schemas.microsoft.com/office/powerpoint/2010/main" val="19803731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A Few Safety Rules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39725" y="1882775"/>
            <a:ext cx="84582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Think through each step before beginning an experiment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Identify possible hazards and take appropriate measures to contain or minimize hazards (read labels)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If you don’t know what is going to happen and think there may be a potential for danger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>
                <a:solidFill>
                  <a:schemeClr val="accent1"/>
                </a:solidFill>
              </a:rPr>
              <a:t>Stop</a:t>
            </a:r>
            <a:r>
              <a:rPr lang="en-US" altLang="en-US" sz="2400" dirty="0"/>
              <a:t>!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Get help before proceeding or modify procedure to minimize risk.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When using hazardous chemicals use secondary containment and appropriate personal protection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0" y="0"/>
            <a:ext cx="96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latin typeface="MT Extra" panose="05050102010205020202" pitchFamily="18" charset="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814136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Prepare for power failure, _______ failure, or a leak</a:t>
            </a:r>
          </a:p>
          <a:p>
            <a:pPr lvl="1"/>
            <a:r>
              <a:rPr lang="en-US" altLang="en-US" dirty="0" smtClean="0"/>
              <a:t>__________ containment of hazardous chemicals</a:t>
            </a:r>
          </a:p>
          <a:p>
            <a:pPr lvl="1"/>
            <a:r>
              <a:rPr lang="en-US" altLang="en-US" dirty="0" smtClean="0"/>
              <a:t>Prepare for flooded and ____ conditions</a:t>
            </a:r>
          </a:p>
          <a:p>
            <a:pPr lvl="1"/>
            <a:r>
              <a:rPr lang="en-US" altLang="en-US" dirty="0" smtClean="0"/>
              <a:t>Do not let equipment such as power stirrers, hot plates, </a:t>
            </a:r>
            <a:r>
              <a:rPr lang="en-US" altLang="en-US" dirty="0" smtClean="0"/>
              <a:t>pumps </a:t>
            </a:r>
            <a:r>
              <a:rPr lang="en-US" altLang="en-US" dirty="0" smtClean="0"/>
              <a:t>run overnight without ________ provisions and the instructor's consent</a:t>
            </a:r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5502050" y="1600200"/>
            <a:ext cx="1408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software</a:t>
            </a: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1295400" y="2577981"/>
            <a:ext cx="1684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Secondary</a:t>
            </a:r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5066376" y="3579019"/>
            <a:ext cx="6588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</a:rPr>
              <a:t>dry</a:t>
            </a: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1303663" y="4953000"/>
            <a:ext cx="134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fail‑safe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autoUpdateAnimBg="0"/>
      <p:bldP spid="38917" grpId="0" build="p" autoUpdateAnimBg="0"/>
      <p:bldP spid="38918" grpId="0" build="p" autoUpdateAnimBg="0"/>
      <p:bldP spid="38919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5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Unattended Experiment Guidelines</a:t>
            </a:r>
            <a:endParaRPr lang="en-US" altLang="en-US"/>
          </a:p>
        </p:txBody>
      </p:sp>
      <p:sp>
        <p:nvSpPr>
          <p:cNvPr id="38926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Everything </a:t>
            </a:r>
            <a:r>
              <a:rPr lang="en-US" altLang="en-US" dirty="0" smtClean="0"/>
              <a:t>(</a:t>
            </a:r>
            <a:r>
              <a:rPr lang="en-US" altLang="en-US" dirty="0" smtClean="0"/>
              <a:t>TUBING!) </a:t>
            </a:r>
            <a:r>
              <a:rPr lang="en-US" altLang="en-US" dirty="0" smtClean="0"/>
              <a:t>well </a:t>
            </a:r>
            <a:r>
              <a:rPr lang="en-US" altLang="en-US" dirty="0" smtClean="0"/>
              <a:t>secured</a:t>
            </a:r>
          </a:p>
          <a:p>
            <a:r>
              <a:rPr lang="en-US" altLang="en-US" dirty="0" smtClean="0"/>
              <a:t>Check unattended </a:t>
            </a:r>
            <a:r>
              <a:rPr lang="en-US" altLang="en-US" dirty="0" smtClean="0"/>
              <a:t>operation </a:t>
            </a:r>
            <a:r>
              <a:rPr lang="en-US" altLang="en-US" dirty="0" smtClean="0"/>
              <a:t>periodically</a:t>
            </a:r>
          </a:p>
          <a:p>
            <a:r>
              <a:rPr lang="en-US" altLang="en-US" dirty="0" smtClean="0"/>
              <a:t>Post contact information</a:t>
            </a:r>
          </a:p>
          <a:p>
            <a:r>
              <a:rPr lang="en-US" altLang="en-US" dirty="0" smtClean="0"/>
              <a:t>Accurate instructions and _______ for emergency personnel</a:t>
            </a:r>
            <a:endParaRPr lang="en-US" altLang="en-US" dirty="0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5562600" y="3429000"/>
            <a:ext cx="10112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folHlink"/>
                </a:solidFill>
                <a:cs typeface="Times New Roman" panose="02020603050405020304" pitchFamily="18" charset="0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2967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0" grpId="0" build="p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Routes of Chemical Exposure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879600"/>
            <a:ext cx="7772400" cy="4114800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400"/>
              <a:t>skin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protective clothing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gloves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ingestion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don’t pipette by mouth!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no food in the lab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wash before leaving the lab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inhalation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dust and vapors (use fume hood when either are present)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eyes</a:t>
            </a:r>
          </a:p>
          <a:p>
            <a:pPr lvl="1">
              <a:lnSpc>
                <a:spcPct val="90000"/>
              </a:lnSpc>
            </a:pPr>
            <a:r>
              <a:rPr lang="en-US" altLang="en-US" sz="2000"/>
              <a:t>eye protection against splashing and vapors</a:t>
            </a:r>
          </a:p>
        </p:txBody>
      </p:sp>
      <p:pic>
        <p:nvPicPr>
          <p:cNvPr id="9221" name="Picture 5" descr="F9983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5168900"/>
            <a:ext cx="253365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5160963" y="2211388"/>
            <a:ext cx="363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lg" len="med"/>
                <a:tailEnd type="none" w="lg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>
                <a:solidFill>
                  <a:schemeClr val="folHlink"/>
                </a:solidFill>
              </a:rPr>
              <a:t>Wash your hands often (with your gloves on)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>
            <a:off x="5254625" y="2705100"/>
            <a:ext cx="33353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>
            <a:off x="5265738" y="3154363"/>
            <a:ext cx="33353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794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Emergency information</a:t>
            </a:r>
          </a:p>
          <a:p>
            <a:pPr lvl="1"/>
            <a:r>
              <a:rPr lang="en-US" altLang="en-US" sz="2400"/>
              <a:t>chemical product and company identification</a:t>
            </a:r>
          </a:p>
          <a:p>
            <a:pPr lvl="1"/>
            <a:r>
              <a:rPr lang="en-US" altLang="en-US" sz="2400"/>
              <a:t>composition</a:t>
            </a:r>
          </a:p>
          <a:p>
            <a:pPr lvl="1"/>
            <a:r>
              <a:rPr lang="en-US" altLang="en-US" sz="2400"/>
              <a:t>hazards identification</a:t>
            </a:r>
          </a:p>
          <a:p>
            <a:r>
              <a:rPr lang="en-US" altLang="en-US" sz="2800"/>
              <a:t>Appropriate response to hazardous situations</a:t>
            </a:r>
          </a:p>
          <a:p>
            <a:pPr lvl="1"/>
            <a:r>
              <a:rPr lang="en-US" altLang="en-US" sz="2400"/>
              <a:t>first aid measures</a:t>
            </a:r>
          </a:p>
          <a:p>
            <a:pPr lvl="1"/>
            <a:r>
              <a:rPr lang="en-US" altLang="en-US" sz="2400"/>
              <a:t>fire fighting measures</a:t>
            </a:r>
          </a:p>
          <a:p>
            <a:pPr lvl="1"/>
            <a:r>
              <a:rPr lang="en-US" altLang="en-US" sz="2400"/>
              <a:t>accidental release measures</a:t>
            </a:r>
          </a:p>
        </p:txBody>
      </p:sp>
      <p:sp>
        <p:nvSpPr>
          <p:cNvPr id="2" name="Rectangle 1"/>
          <p:cNvSpPr/>
          <p:nvPr/>
        </p:nvSpPr>
        <p:spPr>
          <a:xfrm>
            <a:off x="2938585" y="6093153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http://chemicalsafety.com/sds-search/</a:t>
            </a:r>
          </a:p>
        </p:txBody>
      </p:sp>
    </p:spTree>
    <p:extLst>
      <p:ext uri="{BB962C8B-B14F-4D97-AF65-F5344CB8AC3E}">
        <p14:creationId xmlns:p14="http://schemas.microsoft.com/office/powerpoint/2010/main" val="4273361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4134" t="15827"/>
          <a:stretch/>
        </p:blipFill>
        <p:spPr>
          <a:xfrm>
            <a:off x="1047750" y="2079625"/>
            <a:ext cx="7057304" cy="452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information source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 sz="2800"/>
              <a:t>Prevention of hazardous situations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handling and storage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exposure controls and personal protection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physical and chemical properties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stability and reactivity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Miscellaneous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toxicological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ecological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disposal considerations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transportation information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regulatory information</a:t>
            </a:r>
          </a:p>
        </p:txBody>
      </p:sp>
    </p:spTree>
    <p:extLst>
      <p:ext uri="{BB962C8B-B14F-4D97-AF65-F5344CB8AC3E}">
        <p14:creationId xmlns:p14="http://schemas.microsoft.com/office/powerpoint/2010/main" val="17553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Safety </a:t>
            </a:r>
            <a:r>
              <a:rPr lang="en-US" altLang="en-US" dirty="0"/>
              <a:t>Data Sheets:</a:t>
            </a:r>
            <a:br>
              <a:rPr lang="en-US" altLang="en-US" dirty="0"/>
            </a:br>
            <a:r>
              <a:rPr lang="en-US" altLang="en-US" dirty="0"/>
              <a:t>an example - Hydrochloric Acid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sz="2800"/>
              <a:t>You’ve been asked to mix up a solution of 1N HCl from concentrated hydrochloric acid. You would like to know of any hazards associated with this procedure.</a:t>
            </a:r>
          </a:p>
          <a:p>
            <a:r>
              <a:rPr lang="en-US" altLang="en-US" sz="2800"/>
              <a:t>You remember the safety rule and you think through the steps of preparing the solution. You realize that you’ve never opened a container of concentrated HCl before. So you </a:t>
            </a:r>
            <a:r>
              <a:rPr lang="en-US" altLang="en-US" sz="2800">
                <a:solidFill>
                  <a:schemeClr val="accent1"/>
                </a:solidFill>
              </a:rPr>
              <a:t>STOP</a:t>
            </a:r>
            <a:r>
              <a:rPr lang="en-US" altLang="en-US" sz="2800"/>
              <a:t>! and get some help.</a:t>
            </a:r>
          </a:p>
        </p:txBody>
      </p:sp>
    </p:spTree>
    <p:extLst>
      <p:ext uri="{BB962C8B-B14F-4D97-AF65-F5344CB8AC3E}">
        <p14:creationId xmlns:p14="http://schemas.microsoft.com/office/powerpoint/2010/main" val="2794353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0" y="-52387"/>
            <a:ext cx="8763240" cy="69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32114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/>
              <a:t>Hydrochloric Acid:</a:t>
            </a:r>
            <a:br>
              <a:rPr lang="en-US" altLang="en-US"/>
            </a:br>
            <a:r>
              <a:rPr lang="en-US" altLang="en-US"/>
              <a:t>My Solution to the solution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Ventilation is required!</a:t>
            </a:r>
            <a:endParaRPr lang="en-US" altLang="en-US" dirty="0"/>
          </a:p>
          <a:p>
            <a:r>
              <a:rPr lang="en-US" altLang="en-US" dirty="0"/>
              <a:t>Solution preparation should be done in a fume hood with gloves, protective clothing, and eye protection</a:t>
            </a:r>
          </a:p>
        </p:txBody>
      </p:sp>
    </p:spTree>
    <p:extLst>
      <p:ext uri="{BB962C8B-B14F-4D97-AF65-F5344CB8AC3E}">
        <p14:creationId xmlns:p14="http://schemas.microsoft.com/office/powerpoint/2010/main" val="2826493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3470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r>
              <a:rPr lang="en-US" altLang="en-US" dirty="0" smtClean="0"/>
              <a:t>SDS</a:t>
            </a:r>
            <a:r>
              <a:rPr lang="en-US" altLang="en-US" dirty="0"/>
              <a:t>: Summary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>
              <a:lnSpc>
                <a:spcPct val="90000"/>
              </a:lnSpc>
            </a:pPr>
            <a:r>
              <a:rPr lang="en-US" altLang="en-US"/>
              <a:t>A good source of information on safe handling</a:t>
            </a:r>
          </a:p>
          <a:p>
            <a:pPr>
              <a:lnSpc>
                <a:spcPct val="90000"/>
              </a:lnSpc>
            </a:pPr>
            <a:r>
              <a:rPr lang="en-US" altLang="en-US"/>
              <a:t>May provide useful information on physical-chemical properties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Provide first aid, fire fighting, and accidental release measures</a:t>
            </a:r>
          </a:p>
          <a:p>
            <a:pPr>
              <a:lnSpc>
                <a:spcPct val="90000"/>
              </a:lnSpc>
            </a:pPr>
            <a:r>
              <a:rPr lang="en-US" altLang="en-US"/>
              <a:t>Can be used to obtain concentrations of ingredients in proprietary solutions</a:t>
            </a:r>
          </a:p>
        </p:txBody>
      </p:sp>
    </p:spTree>
    <p:extLst>
      <p:ext uri="{BB962C8B-B14F-4D97-AF65-F5344CB8AC3E}">
        <p14:creationId xmlns:p14="http://schemas.microsoft.com/office/powerpoint/2010/main" val="1315027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40575" y="152400"/>
            <a:ext cx="9144000" cy="1258888"/>
          </a:xfrm>
          <a:prstGeom prst="rect">
            <a:avLst/>
          </a:prstGeom>
          <a:noFill/>
          <a:ln>
            <a:noFill/>
          </a:ln>
          <a:effectLst>
            <a:outerShdw dist="13470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GB" sz="4000" kern="0" dirty="0" smtClean="0"/>
              <a:t>CEE 4530: Laboratory Research in Environmental Engineering</a:t>
            </a:r>
            <a:endParaRPr lang="en-US" sz="4000" kern="0" dirty="0"/>
          </a:p>
        </p:txBody>
      </p:sp>
      <p:pic>
        <p:nvPicPr>
          <p:cNvPr id="3" name="2 - 0.7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9784" y="2438400"/>
            <a:ext cx="60855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Agenda for our First Meeting</a:t>
            </a:r>
          </a:p>
        </p:txBody>
      </p:sp>
      <p:sp>
        <p:nvSpPr>
          <p:cNvPr id="1946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Introductions</a:t>
            </a:r>
          </a:p>
          <a:p>
            <a:r>
              <a:rPr lang="en-US" altLang="en-US" dirty="0" smtClean="0"/>
              <a:t>Reflections </a:t>
            </a:r>
            <a:r>
              <a:rPr lang="en-US" altLang="en-US" dirty="0" smtClean="0"/>
              <a:t>on 25 years of CEE 4530</a:t>
            </a:r>
          </a:p>
          <a:p>
            <a:r>
              <a:rPr lang="en-US" altLang="en-US" dirty="0" smtClean="0"/>
              <a:t>Course </a:t>
            </a:r>
            <a:r>
              <a:rPr lang="en-US" altLang="en-US" dirty="0"/>
              <a:t>overview</a:t>
            </a:r>
          </a:p>
          <a:p>
            <a:r>
              <a:rPr lang="en-US" altLang="en-US" dirty="0" smtClean="0"/>
              <a:t>Working in teams</a:t>
            </a:r>
          </a:p>
          <a:p>
            <a:r>
              <a:rPr lang="en-US" altLang="en-US" dirty="0" smtClean="0"/>
              <a:t>Lab Safety</a:t>
            </a:r>
          </a:p>
          <a:p>
            <a:r>
              <a:rPr lang="en-US" altLang="en-US" dirty="0" smtClean="0"/>
              <a:t>Python</a:t>
            </a: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name is…</a:t>
            </a:r>
          </a:p>
          <a:p>
            <a:r>
              <a:rPr lang="en-US" dirty="0" smtClean="0"/>
              <a:t>One thing that you learned in a research laboratory</a:t>
            </a:r>
            <a:endParaRPr lang="en-US" dirty="0"/>
          </a:p>
          <a:p>
            <a:r>
              <a:rPr lang="en-US" dirty="0"/>
              <a:t>My name is…</a:t>
            </a:r>
          </a:p>
          <a:p>
            <a:r>
              <a:rPr lang="en-US" dirty="0"/>
              <a:t>The names of the two previous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92024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Reflections on 25 years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1994 – New lab</a:t>
            </a:r>
          </a:p>
          <a:p>
            <a:r>
              <a:rPr lang="en-US" dirty="0" smtClean="0"/>
              <a:t>X-Y plotters!</a:t>
            </a:r>
          </a:p>
          <a:p>
            <a:r>
              <a:rPr lang="en-US" dirty="0" smtClean="0"/>
              <a:t>Switch to Macintosh computers</a:t>
            </a:r>
          </a:p>
          <a:p>
            <a:r>
              <a:rPr lang="en-US" dirty="0" smtClean="0"/>
              <a:t>Custom software for meters/instruments</a:t>
            </a:r>
          </a:p>
          <a:p>
            <a:r>
              <a:rPr lang="en-US" dirty="0" smtClean="0"/>
              <a:t>Lots of canned labs</a:t>
            </a:r>
          </a:p>
          <a:p>
            <a:r>
              <a:rPr lang="en-US" dirty="0" smtClean="0"/>
              <a:t>Then the evolution</a:t>
            </a:r>
          </a:p>
          <a:p>
            <a:r>
              <a:rPr lang="en-US" dirty="0" smtClean="0"/>
              <a:t>Less canned - 50% project</a:t>
            </a:r>
          </a:p>
          <a:p>
            <a:r>
              <a:rPr lang="en-US" dirty="0" smtClean="0"/>
              <a:t>Ability to automate experiments</a:t>
            </a:r>
          </a:p>
          <a:p>
            <a:r>
              <a:rPr lang="en-US" dirty="0" smtClean="0"/>
              <a:t>Python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34123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Goals</a:t>
            </a:r>
            <a:br>
              <a:rPr lang="en-US" altLang="en-US"/>
            </a:br>
            <a:r>
              <a:rPr lang="en-US" altLang="en-US"/>
              <a:t>To Help Students Develop: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An intuition for concepts seen in other classes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Laboratory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Research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Data analysis 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Model development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Engineering skills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Designing systems to meet an objective</a:t>
            </a:r>
          </a:p>
          <a:p>
            <a:pPr lvl="1">
              <a:lnSpc>
                <a:spcPct val="80000"/>
              </a:lnSpc>
            </a:pPr>
            <a:r>
              <a:rPr lang="en-US" altLang="en-US" sz="2400" dirty="0"/>
              <a:t>Troubleshooting and problem solving</a:t>
            </a:r>
          </a:p>
          <a:p>
            <a:pPr>
              <a:lnSpc>
                <a:spcPct val="80000"/>
              </a:lnSpc>
            </a:pPr>
            <a:r>
              <a:rPr lang="en-US" altLang="en-US" sz="2800" dirty="0"/>
              <a:t>Writing skills </a:t>
            </a: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Teamwork skills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Practice learning using methods that will work for a lifetime</a:t>
            </a:r>
            <a:endParaRPr lang="en-US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Course Info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hlinkClick r:id="rId3"/>
              </a:rPr>
              <a:t>Web site</a:t>
            </a:r>
            <a:endParaRPr lang="en-US" altLang="en-US" dirty="0">
              <a:hlinkClick r:id="rId4"/>
            </a:endParaRPr>
          </a:p>
          <a:p>
            <a:r>
              <a:rPr lang="en-US" altLang="en-US" dirty="0"/>
              <a:t>Schedule</a:t>
            </a:r>
          </a:p>
          <a:p>
            <a:r>
              <a:rPr lang="en-US" altLang="en-US" dirty="0"/>
              <a:t>Grades</a:t>
            </a:r>
          </a:p>
          <a:p>
            <a:r>
              <a:rPr lang="en-US" altLang="en-US" dirty="0"/>
              <a:t>Text: "</a:t>
            </a:r>
            <a:r>
              <a:rPr lang="en-US" altLang="en-US" b="1" dirty="0"/>
              <a:t>Laboratory Research in Environmental Engineering: Laboratory Manual</a:t>
            </a:r>
            <a:r>
              <a:rPr lang="en-US" altLang="en-US" dirty="0"/>
              <a:t>" https://monroews.github.io/EnvEngLabTextbook</a:t>
            </a:r>
            <a:r>
              <a:rPr lang="en-US" altLang="en-US" dirty="0" smtClean="0"/>
              <a:t>/</a:t>
            </a:r>
            <a:endParaRPr lang="en-US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 4540 201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ecture 4540 2017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ecture 4540 2017" id="{810B8684-B36C-4E9D-B451-29B9AF64FE2B}" vid="{17C6C898-45CB-4F7D-9C35-4AEA3E1ACC3B}"/>
    </a:ext>
  </a:extLst>
</a:theme>
</file>

<file path=ppt/theme/theme3.xml><?xml version="1.0" encoding="utf-8"?>
<a:theme xmlns:a="http://schemas.openxmlformats.org/drawingml/2006/main" name="1_Lecture 4540 2016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Lecture 4540 2016">
  <a:themeElements>
    <a:clrScheme name="present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3597</TotalTime>
  <Pages>9</Pages>
  <Words>1166</Words>
  <Application>Microsoft Office PowerPoint</Application>
  <PresentationFormat>On-screen Show (4:3)</PresentationFormat>
  <Paragraphs>233</Paragraphs>
  <Slides>34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Times New Roman</vt:lpstr>
      <vt:lpstr>Arial</vt:lpstr>
      <vt:lpstr>Book Antiqua</vt:lpstr>
      <vt:lpstr>Wingdings</vt:lpstr>
      <vt:lpstr>MT Extra</vt:lpstr>
      <vt:lpstr>Candara</vt:lpstr>
      <vt:lpstr>Lecture 4540 2016</vt:lpstr>
      <vt:lpstr>Lecture 4540 2017</vt:lpstr>
      <vt:lpstr>1_Lecture 4540 2016</vt:lpstr>
      <vt:lpstr>2_Lecture 4540 2016</vt:lpstr>
      <vt:lpstr>CEE 4530: Laboratory Research in Environmental Engineering</vt:lpstr>
      <vt:lpstr>PowerPoint Presentation</vt:lpstr>
      <vt:lpstr>PowerPoint Presentation</vt:lpstr>
      <vt:lpstr>PowerPoint Presentation</vt:lpstr>
      <vt:lpstr>Agenda for our First Meeting</vt:lpstr>
      <vt:lpstr>Introductions</vt:lpstr>
      <vt:lpstr>Reflections on 25 years</vt:lpstr>
      <vt:lpstr>Course Goals To Help Students Develop:</vt:lpstr>
      <vt:lpstr>Course Info</vt:lpstr>
      <vt:lpstr>Course Elements</vt:lpstr>
      <vt:lpstr>Projects</vt:lpstr>
      <vt:lpstr>Team Preferences?</vt:lpstr>
      <vt:lpstr>Your To Do list for 4530</vt:lpstr>
      <vt:lpstr>Python</vt:lpstr>
      <vt:lpstr>Cooperative Learning: Teamwork for Engineering Classrooms</vt:lpstr>
      <vt:lpstr>Team Management Reflections</vt:lpstr>
      <vt:lpstr>Types of Teams</vt:lpstr>
      <vt:lpstr>Traditional Classroom Learning Teams</vt:lpstr>
      <vt:lpstr>Cooperative Learning Teams</vt:lpstr>
      <vt:lpstr>High-performance Cooperative Learning Team</vt:lpstr>
      <vt:lpstr>What Makes Cooperative Learning Work?</vt:lpstr>
      <vt:lpstr>Danger signs</vt:lpstr>
      <vt:lpstr>Antidote to Disengagement</vt:lpstr>
      <vt:lpstr>Course Grading</vt:lpstr>
      <vt:lpstr>A Few Safety Rules</vt:lpstr>
      <vt:lpstr>Unattended Experiment Guidelines</vt:lpstr>
      <vt:lpstr>Unattended Experiment Guidelines</vt:lpstr>
      <vt:lpstr>Routes of Chemical Exposure</vt:lpstr>
      <vt:lpstr>Safety Data Sheets: an information source</vt:lpstr>
      <vt:lpstr>Safety Data Sheets: an information source</vt:lpstr>
      <vt:lpstr>Safety Data Sheets: an example - Hydrochloric Acid</vt:lpstr>
      <vt:lpstr>PowerPoint Presentation</vt:lpstr>
      <vt:lpstr>Hydrochloric Acid: My Solution to the solution</vt:lpstr>
      <vt:lpstr>SDS: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Laboratory Research in Environmental Engineering CEE 453</dc:title>
  <dc:subject/>
  <dc:creator>Monroe Weber-Shirk</dc:creator>
  <cp:keywords/>
  <dc:description/>
  <cp:lastModifiedBy>mw24</cp:lastModifiedBy>
  <cp:revision>72</cp:revision>
  <cp:lastPrinted>1998-01-16T17:58:13Z</cp:lastPrinted>
  <dcterms:created xsi:type="dcterms:W3CDTF">1996-08-30T09:00:06Z</dcterms:created>
  <dcterms:modified xsi:type="dcterms:W3CDTF">2020-01-22T16:51:39Z</dcterms:modified>
</cp:coreProperties>
</file>